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429046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53213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281767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98500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36412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94077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2547198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369539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367746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267073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A33FA-DB63-4F80-9425-2EEC1C722F93}" type="datetimeFigureOut">
              <a:rPr lang="en-GB" smtClean="0"/>
              <a:pPr/>
              <a:t>12/01/2015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47659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A33FA-DB63-4F80-9425-2EEC1C722F93}" type="datetimeFigureOut">
              <a:rPr lang="en-GB" smtClean="0"/>
              <a:pPr/>
              <a:t>12/01/2015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ADC25-6957-4E80-B599-83FD4DD4FF2B}" type="slidenum">
              <a:rPr lang="en-GB" smtClean="0"/>
              <a:pPr/>
              <a:t>‹#›</a:t>
            </a:fld>
            <a:endParaRPr lang="en-GB"/>
          </a:p>
        </p:txBody>
      </p:sp>
    </p:spTree>
    <p:extLst>
      <p:ext uri="{BB962C8B-B14F-4D97-AF65-F5344CB8AC3E}">
        <p14:creationId xmlns:p14="http://schemas.microsoft.com/office/powerpoint/2010/main" xmlns="" val="2335679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Serving Certainty and flexibility: the interesting realities of English Law</a:t>
            </a:r>
            <a:endParaRPr lang="en-GB" dirty="0"/>
          </a:p>
        </p:txBody>
      </p:sp>
      <p:sp>
        <p:nvSpPr>
          <p:cNvPr id="3" name="Subtitle 2"/>
          <p:cNvSpPr>
            <a:spLocks noGrp="1"/>
          </p:cNvSpPr>
          <p:nvPr>
            <p:ph type="subTitle" idx="1"/>
          </p:nvPr>
        </p:nvSpPr>
        <p:spPr/>
        <p:txBody>
          <a:bodyPr/>
          <a:lstStyle/>
          <a:p>
            <a:r>
              <a:rPr lang="en-GB" dirty="0" smtClean="0"/>
              <a:t>Joan </a:t>
            </a:r>
            <a:r>
              <a:rPr lang="en-GB" dirty="0" err="1" smtClean="0"/>
              <a:t>Upson</a:t>
            </a:r>
            <a:endParaRPr lang="en-GB" dirty="0"/>
          </a:p>
        </p:txBody>
      </p:sp>
    </p:spTree>
    <p:extLst>
      <p:ext uri="{BB962C8B-B14F-4D97-AF65-F5344CB8AC3E}">
        <p14:creationId xmlns:p14="http://schemas.microsoft.com/office/powerpoint/2010/main" xmlns="" val="158023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Serving Certainty and Flexibility...</a:t>
            </a:r>
            <a:endParaRPr lang="en-GB" b="1" dirty="0"/>
          </a:p>
        </p:txBody>
      </p:sp>
      <p:sp>
        <p:nvSpPr>
          <p:cNvPr id="3" name="Content Placeholder 2"/>
          <p:cNvSpPr>
            <a:spLocks noGrp="1"/>
          </p:cNvSpPr>
          <p:nvPr>
            <p:ph idx="1"/>
          </p:nvPr>
        </p:nvSpPr>
        <p:spPr/>
        <p:txBody>
          <a:bodyPr>
            <a:normAutofit fontScale="70000" lnSpcReduction="20000"/>
          </a:bodyPr>
          <a:lstStyle/>
          <a:p>
            <a:r>
              <a:rPr lang="en-US" dirty="0"/>
              <a:t>Those of you who have an interest in the law may already have </a:t>
            </a:r>
            <a:r>
              <a:rPr lang="en-US" dirty="0" smtClean="0"/>
              <a:t>an </a:t>
            </a:r>
            <a:r>
              <a:rPr lang="en-US" dirty="0"/>
              <a:t>inkling of the ability of our courts to serve at one and the same time, the dual masters of Certainty and Flexibility.  </a:t>
            </a:r>
            <a:endParaRPr lang="en-US" dirty="0" smtClean="0"/>
          </a:p>
          <a:p>
            <a:endParaRPr lang="en-US" dirty="0" smtClean="0"/>
          </a:p>
          <a:p>
            <a:r>
              <a:rPr lang="en-US" dirty="0" smtClean="0"/>
              <a:t>Those </a:t>
            </a:r>
            <a:r>
              <a:rPr lang="en-US" dirty="0"/>
              <a:t>of you who have studied Politics and Governance will also have an understanding of the constitutional division of powers within this country and the notion that Parliament is supreme.  </a:t>
            </a:r>
            <a:endParaRPr lang="en-US" dirty="0" smtClean="0"/>
          </a:p>
          <a:p>
            <a:endParaRPr lang="en-US" dirty="0" smtClean="0"/>
          </a:p>
          <a:p>
            <a:r>
              <a:rPr lang="en-US" dirty="0" smtClean="0"/>
              <a:t>Those </a:t>
            </a:r>
            <a:r>
              <a:rPr lang="en-US" dirty="0"/>
              <a:t>of you who have no knowledge of either, however, can relax in the knowledge that our explorations today may be of some interest, but be perhaps less shocking than they may prove to be to some of your colleagues!</a:t>
            </a:r>
            <a:endParaRPr lang="en-GB" dirty="0"/>
          </a:p>
        </p:txBody>
      </p:sp>
    </p:spTree>
    <p:extLst>
      <p:ext uri="{BB962C8B-B14F-4D97-AF65-F5344CB8AC3E}">
        <p14:creationId xmlns:p14="http://schemas.microsoft.com/office/powerpoint/2010/main" xmlns="" val="54269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English Law</a:t>
            </a:r>
            <a:endParaRPr lang="en-GB" b="1" dirty="0"/>
          </a:p>
        </p:txBody>
      </p:sp>
      <p:sp>
        <p:nvSpPr>
          <p:cNvPr id="3" name="Content Placeholder 2"/>
          <p:cNvSpPr>
            <a:spLocks noGrp="1"/>
          </p:cNvSpPr>
          <p:nvPr>
            <p:ph idx="1"/>
          </p:nvPr>
        </p:nvSpPr>
        <p:spPr/>
        <p:txBody>
          <a:bodyPr>
            <a:normAutofit/>
          </a:bodyPr>
          <a:lstStyle/>
          <a:p>
            <a:r>
              <a:rPr lang="en-GB" dirty="0" smtClean="0"/>
              <a:t>Common law</a:t>
            </a:r>
          </a:p>
          <a:p>
            <a:endParaRPr lang="en-GB" dirty="0" smtClean="0"/>
          </a:p>
          <a:p>
            <a:r>
              <a:rPr lang="en-GB" dirty="0" smtClean="0"/>
              <a:t>Adversarial environment</a:t>
            </a:r>
          </a:p>
          <a:p>
            <a:endParaRPr lang="en-GB" dirty="0"/>
          </a:p>
          <a:p>
            <a:r>
              <a:rPr lang="en-GB" dirty="0" smtClean="0"/>
              <a:t>Court cases</a:t>
            </a:r>
          </a:p>
          <a:p>
            <a:endParaRPr lang="en-GB" dirty="0"/>
          </a:p>
          <a:p>
            <a:r>
              <a:rPr lang="en-GB" dirty="0" smtClean="0"/>
              <a:t>Legislation/statute/Acts of Parliament</a:t>
            </a:r>
            <a:endParaRPr lang="en-GB" dirty="0"/>
          </a:p>
          <a:p>
            <a:pPr marL="457200" lvl="1" indent="0">
              <a:buNone/>
            </a:pPr>
            <a:endParaRPr lang="en-GB" dirty="0"/>
          </a:p>
        </p:txBody>
      </p:sp>
    </p:spTree>
    <p:extLst>
      <p:ext uri="{BB962C8B-B14F-4D97-AF65-F5344CB8AC3E}">
        <p14:creationId xmlns:p14="http://schemas.microsoft.com/office/powerpoint/2010/main" xmlns="" val="43741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English Law</a:t>
            </a:r>
            <a:endParaRPr lang="en-GB" b="1" dirty="0"/>
          </a:p>
        </p:txBody>
      </p:sp>
      <p:sp>
        <p:nvSpPr>
          <p:cNvPr id="3" name="Content Placeholder 2"/>
          <p:cNvSpPr>
            <a:spLocks noGrp="1"/>
          </p:cNvSpPr>
          <p:nvPr>
            <p:ph idx="1"/>
          </p:nvPr>
        </p:nvSpPr>
        <p:spPr/>
        <p:txBody>
          <a:bodyPr/>
          <a:lstStyle/>
          <a:p>
            <a:r>
              <a:rPr lang="en-GB" dirty="0" smtClean="0"/>
              <a:t>Role of the Courts</a:t>
            </a:r>
          </a:p>
          <a:p>
            <a:pPr lvl="1"/>
            <a:r>
              <a:rPr lang="en-GB" dirty="0" smtClean="0"/>
              <a:t>Precedent (stare decisis)</a:t>
            </a:r>
          </a:p>
          <a:p>
            <a:pPr lvl="1"/>
            <a:r>
              <a:rPr lang="en-GB" dirty="0" smtClean="0"/>
              <a:t>Cases of ‘like facts’</a:t>
            </a:r>
          </a:p>
          <a:p>
            <a:pPr lvl="1"/>
            <a:endParaRPr lang="en-GB" dirty="0"/>
          </a:p>
          <a:p>
            <a:pPr lvl="2"/>
            <a:r>
              <a:rPr lang="en-GB" i="1" dirty="0" err="1" smtClean="0"/>
              <a:t>Stilk</a:t>
            </a:r>
            <a:r>
              <a:rPr lang="en-GB" i="1" dirty="0" smtClean="0"/>
              <a:t> v Myrick </a:t>
            </a:r>
            <a:r>
              <a:rPr lang="en-GB" dirty="0" smtClean="0"/>
              <a:t>(1812)</a:t>
            </a:r>
          </a:p>
          <a:p>
            <a:pPr lvl="2"/>
            <a:endParaRPr lang="en-GB" dirty="0"/>
          </a:p>
          <a:p>
            <a:pPr lvl="2"/>
            <a:r>
              <a:rPr lang="en-GB" i="1" dirty="0" smtClean="0"/>
              <a:t>Hartley v </a:t>
            </a:r>
            <a:r>
              <a:rPr lang="en-GB" i="1" dirty="0" err="1" smtClean="0"/>
              <a:t>Ponsonby</a:t>
            </a:r>
            <a:r>
              <a:rPr lang="en-GB" i="1" dirty="0" smtClean="0"/>
              <a:t> </a:t>
            </a:r>
            <a:r>
              <a:rPr lang="en-GB" dirty="0" smtClean="0"/>
              <a:t>(1857)</a:t>
            </a:r>
          </a:p>
          <a:p>
            <a:pPr lvl="2"/>
            <a:endParaRPr lang="en-GB" dirty="0"/>
          </a:p>
          <a:p>
            <a:pPr lvl="2"/>
            <a:r>
              <a:rPr lang="en-GB" i="1" dirty="0" smtClean="0"/>
              <a:t>Williams v </a:t>
            </a:r>
            <a:r>
              <a:rPr lang="en-GB" i="1" dirty="0" err="1" smtClean="0"/>
              <a:t>Roffey</a:t>
            </a:r>
            <a:r>
              <a:rPr lang="en-GB" i="1" dirty="0" smtClean="0"/>
              <a:t> </a:t>
            </a:r>
            <a:r>
              <a:rPr lang="en-GB" dirty="0" smtClean="0"/>
              <a:t>[1991]</a:t>
            </a:r>
          </a:p>
          <a:p>
            <a:endParaRPr lang="en-GB" dirty="0"/>
          </a:p>
        </p:txBody>
      </p:sp>
    </p:spTree>
    <p:extLst>
      <p:ext uri="{BB962C8B-B14F-4D97-AF65-F5344CB8AC3E}">
        <p14:creationId xmlns:p14="http://schemas.microsoft.com/office/powerpoint/2010/main" xmlns="" val="145683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Parliament is supreme!</a:t>
            </a:r>
            <a:endParaRPr lang="en-GB" b="1" dirty="0"/>
          </a:p>
        </p:txBody>
      </p:sp>
      <p:sp>
        <p:nvSpPr>
          <p:cNvPr id="3" name="Content Placeholder 2"/>
          <p:cNvSpPr>
            <a:spLocks noGrp="1"/>
          </p:cNvSpPr>
          <p:nvPr>
            <p:ph idx="1"/>
          </p:nvPr>
        </p:nvSpPr>
        <p:spPr/>
        <p:txBody>
          <a:bodyPr/>
          <a:lstStyle/>
          <a:p>
            <a:endParaRPr lang="en-GB" dirty="0" smtClean="0"/>
          </a:p>
          <a:p>
            <a:r>
              <a:rPr lang="en-GB" dirty="0" smtClean="0"/>
              <a:t>But…</a:t>
            </a:r>
          </a:p>
          <a:p>
            <a:endParaRPr lang="en-GB" dirty="0"/>
          </a:p>
          <a:p>
            <a:r>
              <a:rPr lang="en-GB" dirty="0" smtClean="0"/>
              <a:t>Role of the courts in statutory interpretation</a:t>
            </a:r>
          </a:p>
          <a:p>
            <a:endParaRPr lang="en-GB" dirty="0"/>
          </a:p>
          <a:p>
            <a:r>
              <a:rPr lang="en-GB" dirty="0" smtClean="0"/>
              <a:t>Conventions</a:t>
            </a:r>
            <a:endParaRPr lang="en-GB" dirty="0"/>
          </a:p>
        </p:txBody>
      </p:sp>
    </p:spTree>
    <p:extLst>
      <p:ext uri="{BB962C8B-B14F-4D97-AF65-F5344CB8AC3E}">
        <p14:creationId xmlns:p14="http://schemas.microsoft.com/office/powerpoint/2010/main" xmlns="" val="335151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Interpretative Tools</a:t>
            </a:r>
            <a:endParaRPr lang="en-GB" b="1" dirty="0"/>
          </a:p>
        </p:txBody>
      </p:sp>
      <p:sp>
        <p:nvSpPr>
          <p:cNvPr id="3" name="Content Placeholder 2"/>
          <p:cNvSpPr>
            <a:spLocks noGrp="1"/>
          </p:cNvSpPr>
          <p:nvPr>
            <p:ph idx="1"/>
          </p:nvPr>
        </p:nvSpPr>
        <p:spPr/>
        <p:txBody>
          <a:bodyPr/>
          <a:lstStyle/>
          <a:p>
            <a:endParaRPr lang="en-GB" dirty="0" smtClean="0"/>
          </a:p>
          <a:p>
            <a:r>
              <a:rPr lang="en-GB" dirty="0" smtClean="0"/>
              <a:t>The </a:t>
            </a:r>
            <a:r>
              <a:rPr lang="en-GB" i="1" dirty="0" smtClean="0"/>
              <a:t>literal rule</a:t>
            </a:r>
          </a:p>
          <a:p>
            <a:endParaRPr lang="en-GB" dirty="0"/>
          </a:p>
          <a:p>
            <a:r>
              <a:rPr lang="en-GB" dirty="0" smtClean="0"/>
              <a:t>The </a:t>
            </a:r>
            <a:r>
              <a:rPr lang="en-GB" i="1" dirty="0" smtClean="0"/>
              <a:t>golden rule</a:t>
            </a:r>
          </a:p>
          <a:p>
            <a:endParaRPr lang="en-GB" dirty="0"/>
          </a:p>
          <a:p>
            <a:r>
              <a:rPr lang="en-GB" dirty="0" smtClean="0"/>
              <a:t>The </a:t>
            </a:r>
            <a:r>
              <a:rPr lang="en-GB" i="1" dirty="0" smtClean="0"/>
              <a:t>mischief rule</a:t>
            </a:r>
            <a:endParaRPr lang="en-GB" i="1" dirty="0"/>
          </a:p>
        </p:txBody>
      </p:sp>
    </p:spTree>
    <p:extLst>
      <p:ext uri="{BB962C8B-B14F-4D97-AF65-F5344CB8AC3E}">
        <p14:creationId xmlns:p14="http://schemas.microsoft.com/office/powerpoint/2010/main" xmlns="" val="400516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a:t>
            </a:r>
            <a:r>
              <a:rPr lang="en-GB" b="1" dirty="0" smtClean="0"/>
              <a:t>Exercise</a:t>
            </a:r>
            <a:endParaRPr lang="en-GB" b="1" dirty="0"/>
          </a:p>
        </p:txBody>
      </p:sp>
      <p:sp>
        <p:nvSpPr>
          <p:cNvPr id="3" name="Content Placeholder 2"/>
          <p:cNvSpPr>
            <a:spLocks noGrp="1"/>
          </p:cNvSpPr>
          <p:nvPr>
            <p:ph idx="1"/>
          </p:nvPr>
        </p:nvSpPr>
        <p:spPr/>
        <p:txBody>
          <a:bodyPr>
            <a:normAutofit fontScale="85000" lnSpcReduction="20000"/>
          </a:bodyPr>
          <a:lstStyle/>
          <a:p>
            <a:pPr>
              <a:buNone/>
            </a:pPr>
            <a:r>
              <a:rPr lang="en-GB" b="1" i="1" dirty="0"/>
              <a:t>Parks and Recreation Act 1893 (fictitious)</a:t>
            </a:r>
            <a:endParaRPr lang="en-GB" dirty="0"/>
          </a:p>
          <a:p>
            <a:pPr>
              <a:buNone/>
            </a:pPr>
            <a:r>
              <a:rPr lang="en-GB" dirty="0"/>
              <a:t> </a:t>
            </a:r>
          </a:p>
          <a:p>
            <a:r>
              <a:rPr lang="en-GB" dirty="0"/>
              <a:t>Section 1 establishes the criminal offence of </a:t>
            </a:r>
            <a:r>
              <a:rPr lang="en-GB" i="1" dirty="0" smtClean="0"/>
              <a:t>“</a:t>
            </a:r>
            <a:r>
              <a:rPr lang="en-GB" i="1" dirty="0"/>
              <a:t>having a vehicle in the park”</a:t>
            </a:r>
            <a:endParaRPr lang="en-GB" dirty="0"/>
          </a:p>
          <a:p>
            <a:pPr>
              <a:buNone/>
            </a:pPr>
            <a:endParaRPr lang="en-GB" dirty="0"/>
          </a:p>
          <a:p>
            <a:r>
              <a:rPr lang="en-GB" dirty="0"/>
              <a:t>Collins Concise English Dictionary defines ‘vehicle’ and ‘park’ in the following terms:</a:t>
            </a:r>
          </a:p>
          <a:p>
            <a:pPr lvl="1">
              <a:buFont typeface="Courier New" pitchFamily="49" charset="0"/>
              <a:buChar char="o"/>
            </a:pPr>
            <a:r>
              <a:rPr lang="en-GB" b="1" dirty="0"/>
              <a:t>Vehicle</a:t>
            </a:r>
            <a:r>
              <a:rPr lang="en-GB" dirty="0"/>
              <a:t> – </a:t>
            </a:r>
            <a:r>
              <a:rPr lang="en-GB" i="1" dirty="0"/>
              <a:t>“any conveyance in or by which people or objects are transported, especially one fitted with wheels”</a:t>
            </a:r>
            <a:endParaRPr lang="en-GB" dirty="0"/>
          </a:p>
          <a:p>
            <a:pPr lvl="1">
              <a:buFont typeface="Courier New" pitchFamily="49" charset="0"/>
              <a:buChar char="o"/>
            </a:pPr>
            <a:r>
              <a:rPr lang="en-GB" b="1" dirty="0"/>
              <a:t>Park</a:t>
            </a:r>
            <a:r>
              <a:rPr lang="en-GB" dirty="0"/>
              <a:t> – </a:t>
            </a:r>
            <a:r>
              <a:rPr lang="en-GB" i="1" dirty="0"/>
              <a:t>“1) a large area of land preserved in a natural state for recreational use by the public, 2) a piece of open land in a town with public amenities”</a:t>
            </a:r>
            <a:endParaRPr lang="en-GB" dirty="0"/>
          </a:p>
        </p:txBody>
      </p:sp>
    </p:spTree>
    <p:extLst>
      <p:ext uri="{BB962C8B-B14F-4D97-AF65-F5344CB8AC3E}">
        <p14:creationId xmlns:p14="http://schemas.microsoft.com/office/powerpoint/2010/main" xmlns="" val="2538396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137</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Serving Certainty and flexibility: the interesting realities of English Law</vt:lpstr>
      <vt:lpstr>Serving Certainty and Flexibility...</vt:lpstr>
      <vt:lpstr>English Law</vt:lpstr>
      <vt:lpstr>English Law</vt:lpstr>
      <vt:lpstr>Parliament is supreme!</vt:lpstr>
      <vt:lpstr>Interpretative Tools</vt:lpstr>
      <vt:lpstr>The 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Serving Certainty and flexibility: the interesting realities of English Law</dc:title>
  <dc:creator>Joan Upson</dc:creator>
  <cp:lastModifiedBy>Home</cp:lastModifiedBy>
  <cp:revision>4</cp:revision>
  <dcterms:created xsi:type="dcterms:W3CDTF">2015-01-12T09:13:32Z</dcterms:created>
  <dcterms:modified xsi:type="dcterms:W3CDTF">2015-01-12T21:12:57Z</dcterms:modified>
</cp:coreProperties>
</file>